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notesMasterIdLst>
    <p:notesMasterId r:id="rId21"/>
  </p:notesMasterIdLst>
  <p:sldIdLst>
    <p:sldId id="257" r:id="rId3"/>
    <p:sldId id="273" r:id="rId4"/>
    <p:sldId id="265" r:id="rId5"/>
    <p:sldId id="276" r:id="rId6"/>
    <p:sldId id="267" r:id="rId7"/>
    <p:sldId id="268" r:id="rId8"/>
    <p:sldId id="277" r:id="rId9"/>
    <p:sldId id="270" r:id="rId10"/>
    <p:sldId id="280" r:id="rId11"/>
    <p:sldId id="271" r:id="rId12"/>
    <p:sldId id="272" r:id="rId13"/>
    <p:sldId id="281" r:id="rId14"/>
    <p:sldId id="286" r:id="rId15"/>
    <p:sldId id="283" r:id="rId16"/>
    <p:sldId id="282" r:id="rId17"/>
    <p:sldId id="287" r:id="rId18"/>
    <p:sldId id="288" r:id="rId19"/>
    <p:sldId id="289"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262" autoAdjust="0"/>
    <p:restoredTop sz="94676" autoAdjust="0"/>
  </p:normalViewPr>
  <p:slideViewPr>
    <p:cSldViewPr>
      <p:cViewPr>
        <p:scale>
          <a:sx n="94" d="100"/>
          <a:sy n="94" d="100"/>
        </p:scale>
        <p:origin x="-2430" y="-103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2634"/>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C74351D-529C-4B99-B22F-FD93A360EB48}" type="datetimeFigureOut">
              <a:rPr lang="en-US" smtClean="0"/>
              <a:pPr/>
              <a:t>1/7/2011</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BE9E266-D3D6-49AB-9AD5-FE21066007A1}" type="slidenum">
              <a:rPr lang="en-US" smtClean="0"/>
              <a:pPr/>
              <a:t>‹#›</a:t>
            </a:fld>
            <a:endParaRPr lang="en-US" dirty="0"/>
          </a:p>
        </p:txBody>
      </p:sp>
    </p:spTree>
    <p:extLst>
      <p:ext uri="{BB962C8B-B14F-4D97-AF65-F5344CB8AC3E}">
        <p14:creationId xmlns="" xmlns:p14="http://schemas.microsoft.com/office/powerpoint/2010/main" val="41044494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BE9E266-D3D6-49AB-9AD5-FE21066007A1}" type="slidenum">
              <a:rPr lang="en-US" smtClean="0"/>
              <a:pPr/>
              <a:t>2</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Cost of college has climbed twice the rate of inflation. Total cost of</a:t>
            </a:r>
            <a:r>
              <a:rPr lang="en-US" baseline="0" dirty="0" smtClean="0"/>
              <a:t> attending an in state  four year public university has nearly doubled to $16,000 since 2000. In a  </a:t>
            </a:r>
            <a:r>
              <a:rPr lang="en-US" dirty="0" smtClean="0"/>
              <a:t>New book Why</a:t>
            </a:r>
            <a:r>
              <a:rPr lang="en-US" baseline="0" dirty="0" smtClean="0"/>
              <a:t> Does College Cost so Much by economists Archibald and Feldman argue college isn’t overpriced. In that same period since 2000 differences in wages between those who attend college and those who don’t has climbed by 20 percent.</a:t>
            </a:r>
            <a:endParaRPr lang="en-US" dirty="0"/>
          </a:p>
        </p:txBody>
      </p:sp>
      <p:sp>
        <p:nvSpPr>
          <p:cNvPr id="4" name="Slide Number Placeholder 3"/>
          <p:cNvSpPr>
            <a:spLocks noGrp="1"/>
          </p:cNvSpPr>
          <p:nvPr>
            <p:ph type="sldNum" sz="quarter" idx="10"/>
          </p:nvPr>
        </p:nvSpPr>
        <p:spPr/>
        <p:txBody>
          <a:bodyPr/>
          <a:lstStyle/>
          <a:p>
            <a:fld id="{6BE9E266-D3D6-49AB-9AD5-FE21066007A1}" type="slidenum">
              <a:rPr lang="en-US" smtClean="0"/>
              <a:pPr/>
              <a:t>18</a:t>
            </a:fld>
            <a:endParaRPr lang="en-US" dirty="0"/>
          </a:p>
        </p:txBody>
      </p:sp>
    </p:spTree>
    <p:extLst>
      <p:ext uri="{BB962C8B-B14F-4D97-AF65-F5344CB8AC3E}">
        <p14:creationId xmlns="" xmlns:p14="http://schemas.microsoft.com/office/powerpoint/2010/main" val="17881450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pic>
        <p:nvPicPr>
          <p:cNvPr id="3" name="Picture 3" descr="white rectangle.png"/>
          <p:cNvPicPr>
            <a:picLocks noChangeAspect="1"/>
          </p:cNvPicPr>
          <p:nvPr userDrawn="1"/>
        </p:nvPicPr>
        <p:blipFill>
          <a:blip r:embed="rId2" cstate="print"/>
          <a:srcRect b="10452"/>
          <a:stretch>
            <a:fillRect/>
          </a:stretch>
        </p:blipFill>
        <p:spPr bwMode="auto">
          <a:xfrm>
            <a:off x="0" y="1300163"/>
            <a:ext cx="9144000" cy="5557837"/>
          </a:xfrm>
          <a:prstGeom prst="rect">
            <a:avLst/>
          </a:prstGeom>
          <a:noFill/>
          <a:ln w="9525">
            <a:noFill/>
            <a:miter lim="800000"/>
            <a:headEnd/>
            <a:tailEnd/>
          </a:ln>
        </p:spPr>
      </p:pic>
      <p:sp>
        <p:nvSpPr>
          <p:cNvPr id="8" name="Content Placeholder 2"/>
          <p:cNvSpPr>
            <a:spLocks noGrp="1"/>
          </p:cNvSpPr>
          <p:nvPr>
            <p:ph idx="1"/>
          </p:nvPr>
        </p:nvSpPr>
        <p:spPr>
          <a:xfrm>
            <a:off x="457200" y="1600200"/>
            <a:ext cx="8229600" cy="4525963"/>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lang="en-US" sz="4800" kern="1200" spc="-15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42900" indent="-342900" algn="l" defTabSz="914400" rtl="0" eaLnBrk="1" latinLnBrk="0" hangingPunct="1">
        <a:spcBef>
          <a:spcPct val="20000"/>
        </a:spcBef>
        <a:buFont typeface="Arial" pitchFamily="34" charset="0"/>
        <a:buChar char="•"/>
        <a:defRPr sz="3200" kern="1200">
          <a:solidFill>
            <a:schemeClr val="bg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bg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bg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bg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9"/>
          <p:cNvSpPr>
            <a:spLocks noGrp="1" noChangeArrowheads="1"/>
          </p:cNvSpPr>
          <p:nvPr>
            <p:ph type="ctrTitle"/>
          </p:nvPr>
        </p:nvSpPr>
        <p:spPr>
          <a:xfrm>
            <a:off x="2195513" y="2924175"/>
            <a:ext cx="4897437" cy="936625"/>
          </a:xfrm>
        </p:spPr>
        <p:txBody>
          <a:bodyPr/>
          <a:lstStyle/>
          <a:p>
            <a:pPr eaLnBrk="1" hangingPunct="1"/>
            <a:r>
              <a:rPr lang="es-UY" sz="4800" dirty="0" smtClean="0"/>
              <a:t>Ro  Di Brezzo</a:t>
            </a:r>
            <a:endParaRPr lang="es-ES" sz="4800" dirty="0" smtClean="0"/>
          </a:p>
        </p:txBody>
      </p:sp>
      <p:sp>
        <p:nvSpPr>
          <p:cNvPr id="2051" name="Rectangle 10"/>
          <p:cNvSpPr>
            <a:spLocks noGrp="1" noChangeArrowheads="1"/>
          </p:cNvSpPr>
          <p:nvPr>
            <p:ph type="subTitle" idx="1"/>
          </p:nvPr>
        </p:nvSpPr>
        <p:spPr>
          <a:xfrm>
            <a:off x="1258888" y="3860800"/>
            <a:ext cx="6626225" cy="792163"/>
          </a:xfrm>
        </p:spPr>
        <p:txBody>
          <a:bodyPr/>
          <a:lstStyle/>
          <a:p>
            <a:pPr eaLnBrk="1" hangingPunct="1"/>
            <a:r>
              <a:rPr lang="en-US" smtClean="0">
                <a:solidFill>
                  <a:schemeClr val="bg1"/>
                </a:solidFill>
              </a:rPr>
              <a:t>December </a:t>
            </a:r>
            <a:r>
              <a:rPr lang="en-US" smtClean="0">
                <a:solidFill>
                  <a:schemeClr val="bg1"/>
                </a:solidFill>
              </a:rPr>
              <a:t>6</a:t>
            </a:r>
            <a:r>
              <a:rPr lang="en-US" smtClean="0">
                <a:solidFill>
                  <a:schemeClr val="bg1"/>
                </a:solidFill>
              </a:rPr>
              <a:t>, </a:t>
            </a:r>
            <a:r>
              <a:rPr lang="en-US" dirty="0" smtClean="0">
                <a:solidFill>
                  <a:schemeClr val="bg1"/>
                </a:solidFill>
              </a:rPr>
              <a:t>2010</a:t>
            </a:r>
          </a:p>
        </p:txBody>
      </p:sp>
      <p:sp>
        <p:nvSpPr>
          <p:cNvPr id="6" name="Rectangle 9"/>
          <p:cNvSpPr txBox="1">
            <a:spLocks noChangeArrowheads="1"/>
          </p:cNvSpPr>
          <p:nvPr/>
        </p:nvSpPr>
        <p:spPr bwMode="auto">
          <a:xfrm>
            <a:off x="228600" y="1295400"/>
            <a:ext cx="8785225" cy="1470025"/>
          </a:xfrm>
          <a:prstGeom prst="rect">
            <a:avLst/>
          </a:prstGeom>
          <a:noFill/>
          <a:ln w="9525">
            <a:noFill/>
            <a:miter lim="800000"/>
            <a:headEnd/>
            <a:tailEnd/>
          </a:ln>
          <a:effectLst/>
        </p:spPr>
        <p:txBody>
          <a:bodyPr anchor="ctr"/>
          <a:lstStyle/>
          <a:p>
            <a:pPr algn="ctr">
              <a:defRPr/>
            </a:pPr>
            <a:r>
              <a:rPr lang="es-UY" sz="5400" kern="0" dirty="0" smtClean="0">
                <a:solidFill>
                  <a:schemeClr val="bg1"/>
                </a:solidFill>
                <a:latin typeface="Calibri" pitchFamily="34" charset="0"/>
                <a:ea typeface="+mj-ea"/>
                <a:cs typeface="+mj-cs"/>
              </a:rPr>
              <a:t>Chancellor’s </a:t>
            </a:r>
            <a:r>
              <a:rPr lang="es-UY" sz="5400" kern="0" dirty="0">
                <a:solidFill>
                  <a:schemeClr val="bg1"/>
                </a:solidFill>
                <a:latin typeface="Calibri" pitchFamily="34" charset="0"/>
                <a:ea typeface="+mj-ea"/>
                <a:cs typeface="+mj-cs"/>
              </a:rPr>
              <a:t>Administrative Policy Council</a:t>
            </a:r>
            <a:endParaRPr lang="es-ES" sz="5400" kern="0" dirty="0">
              <a:solidFill>
                <a:schemeClr val="bg1"/>
              </a:solidFill>
              <a:latin typeface="Calibri" pitchFamily="34" charset="0"/>
              <a:ea typeface="+mj-ea"/>
              <a:cs typeface="+mj-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Money</a:t>
            </a:r>
            <a:endParaRPr lang="en-US" sz="7200" dirty="0"/>
          </a:p>
        </p:txBody>
      </p:sp>
      <p:sp>
        <p:nvSpPr>
          <p:cNvPr id="3" name="Content Placeholder 2"/>
          <p:cNvSpPr>
            <a:spLocks noGrp="1"/>
          </p:cNvSpPr>
          <p:nvPr>
            <p:ph idx="1"/>
          </p:nvPr>
        </p:nvSpPr>
        <p:spPr>
          <a:xfrm>
            <a:off x="457200" y="1371600"/>
            <a:ext cx="8229600" cy="5334000"/>
          </a:xfrm>
        </p:spPr>
        <p:txBody>
          <a:bodyPr>
            <a:noAutofit/>
          </a:bodyPr>
          <a:lstStyle/>
          <a:p>
            <a:r>
              <a:rPr lang="en-US" dirty="0" smtClean="0"/>
              <a:t>Salaries</a:t>
            </a:r>
          </a:p>
          <a:p>
            <a:pPr lvl="1"/>
            <a:r>
              <a:rPr lang="en-US" sz="3200" dirty="0" smtClean="0"/>
              <a:t>Dr. Gearhart’s initiative</a:t>
            </a:r>
          </a:p>
          <a:p>
            <a:pPr lvl="1"/>
            <a:r>
              <a:rPr lang="en-US" sz="3200" dirty="0" smtClean="0"/>
              <a:t>Merit Pay</a:t>
            </a:r>
          </a:p>
          <a:p>
            <a:r>
              <a:rPr lang="en-US" dirty="0" smtClean="0"/>
              <a:t>Stipends GA/TA</a:t>
            </a:r>
          </a:p>
          <a:p>
            <a:pPr lvl="1"/>
            <a:r>
              <a:rPr lang="en-US" sz="3200" dirty="0" smtClean="0"/>
              <a:t>Not competitive- hurts recruiting</a:t>
            </a:r>
          </a:p>
          <a:p>
            <a:r>
              <a:rPr lang="en-US" dirty="0" smtClean="0"/>
              <a:t>Start up packages</a:t>
            </a:r>
          </a:p>
          <a:p>
            <a:r>
              <a:rPr lang="en-US" dirty="0" smtClean="0"/>
              <a:t>Travel Money</a:t>
            </a:r>
          </a:p>
          <a:p>
            <a:r>
              <a:rPr lang="en-US" dirty="0" smtClean="0"/>
              <a:t>Financial needs of students</a:t>
            </a:r>
          </a:p>
          <a:p>
            <a:pPr lvl="1"/>
            <a:r>
              <a:rPr lang="en-US" sz="3200" dirty="0" smtClean="0"/>
              <a:t>Single Parents</a:t>
            </a:r>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3">
                                            <p:txEl>
                                              <p:pRg st="1" end="1"/>
                                            </p:txEl>
                                          </p:spTgt>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p:cTn id="1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9" dur="500"/>
                                        <p:tgtEl>
                                          <p:spTgt spid="3">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53" presetClass="entr" presetSubtype="16" fill="hold" grpId="0"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 calcmode="lin" valueType="num">
                                      <p:cBhvr>
                                        <p:cTn id="24"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5"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6" dur="500"/>
                                        <p:tgtEl>
                                          <p:spTgt spid="3">
                                            <p:txEl>
                                              <p:pRg st="3" end="3"/>
                                            </p:txEl>
                                          </p:spTgt>
                                        </p:tgtEl>
                                      </p:cBhvr>
                                    </p:animEffect>
                                  </p:childTnLst>
                                </p:cTn>
                              </p:par>
                              <p:par>
                                <p:cTn id="27" presetID="53" presetClass="entr" presetSubtype="16" fill="hold" grpId="0"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p:cTn id="29"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0"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1" dur="500"/>
                                        <p:tgtEl>
                                          <p:spTgt spid="3">
                                            <p:txEl>
                                              <p:pRg st="4" end="4"/>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53" presetClass="entr" presetSubtype="16" fill="hold" grpId="0" nodeType="click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 calcmode="lin" valueType="num">
                                      <p:cBhvr>
                                        <p:cTn id="36"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7"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8" dur="500"/>
                                        <p:tgtEl>
                                          <p:spTgt spid="3">
                                            <p:txEl>
                                              <p:pRg st="5" end="5"/>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53" presetClass="entr" presetSubtype="16"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p:cTn id="43"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4"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45" dur="500"/>
                                        <p:tgtEl>
                                          <p:spTgt spid="3">
                                            <p:txEl>
                                              <p:pRg st="6" end="6"/>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53" presetClass="entr" presetSubtype="16" fill="hold" grpId="0" nodeType="clickEffect">
                                  <p:stCondLst>
                                    <p:cond delay="0"/>
                                  </p:stCondLst>
                                  <p:childTnLst>
                                    <p:set>
                                      <p:cBhvr>
                                        <p:cTn id="49" dur="1" fill="hold">
                                          <p:stCondLst>
                                            <p:cond delay="0"/>
                                          </p:stCondLst>
                                        </p:cTn>
                                        <p:tgtEl>
                                          <p:spTgt spid="3">
                                            <p:txEl>
                                              <p:pRg st="7" end="7"/>
                                            </p:txEl>
                                          </p:spTgt>
                                        </p:tgtEl>
                                        <p:attrNameLst>
                                          <p:attrName>style.visibility</p:attrName>
                                        </p:attrNameLst>
                                      </p:cBhvr>
                                      <p:to>
                                        <p:strVal val="visible"/>
                                      </p:to>
                                    </p:set>
                                    <p:anim calcmode="lin" valueType="num">
                                      <p:cBhvr>
                                        <p:cTn id="50"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1"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52" dur="500"/>
                                        <p:tgtEl>
                                          <p:spTgt spid="3">
                                            <p:txEl>
                                              <p:pRg st="7" end="7"/>
                                            </p:txEl>
                                          </p:spTgt>
                                        </p:tgtEl>
                                      </p:cBhvr>
                                    </p:animEffect>
                                  </p:childTnLst>
                                </p:cTn>
                              </p:par>
                              <p:par>
                                <p:cTn id="53" presetID="53" presetClass="entr" presetSubtype="16" fill="hold" grpId="0" nodeType="with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p:cTn id="55"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56"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5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Space</a:t>
            </a:r>
            <a:endParaRPr lang="en-US" sz="7200" dirty="0"/>
          </a:p>
        </p:txBody>
      </p:sp>
      <p:sp>
        <p:nvSpPr>
          <p:cNvPr id="3" name="Content Placeholder 2"/>
          <p:cNvSpPr>
            <a:spLocks noGrp="1"/>
          </p:cNvSpPr>
          <p:nvPr>
            <p:ph idx="1"/>
          </p:nvPr>
        </p:nvSpPr>
        <p:spPr/>
        <p:txBody>
          <a:bodyPr>
            <a:normAutofit lnSpcReduction="10000"/>
          </a:bodyPr>
          <a:lstStyle/>
          <a:p>
            <a:r>
              <a:rPr lang="en-US" sz="4400" dirty="0" smtClean="0"/>
              <a:t>Classrooms</a:t>
            </a:r>
          </a:p>
          <a:p>
            <a:r>
              <a:rPr lang="en-US" sz="4400" dirty="0" smtClean="0"/>
              <a:t>Labs</a:t>
            </a:r>
          </a:p>
          <a:p>
            <a:pPr lvl="1"/>
            <a:r>
              <a:rPr lang="en-US" sz="4400" dirty="0" smtClean="0"/>
              <a:t>Supplies</a:t>
            </a:r>
          </a:p>
          <a:p>
            <a:pPr lvl="1"/>
            <a:r>
              <a:rPr lang="en-US" sz="4400" dirty="0" smtClean="0"/>
              <a:t>Equipment</a:t>
            </a:r>
          </a:p>
          <a:p>
            <a:r>
              <a:rPr lang="en-US" sz="4400" dirty="0" smtClean="0"/>
              <a:t>Offices/ Conference Rooms</a:t>
            </a:r>
          </a:p>
          <a:p>
            <a:pPr lvl="1"/>
            <a:r>
              <a:rPr lang="en-US" sz="4000" dirty="0" smtClean="0"/>
              <a:t>Educational access</a:t>
            </a:r>
            <a:endParaRPr lang="en-US" sz="40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477962"/>
          </a:xfrm>
        </p:spPr>
        <p:txBody>
          <a:bodyPr>
            <a:noAutofit/>
          </a:bodyPr>
          <a:lstStyle/>
          <a:p>
            <a:r>
              <a:rPr lang="en-US" sz="7200" dirty="0" smtClean="0"/>
              <a:t>Communications</a:t>
            </a:r>
            <a:endParaRPr lang="en-US" sz="7200" dirty="0"/>
          </a:p>
        </p:txBody>
      </p:sp>
      <p:sp>
        <p:nvSpPr>
          <p:cNvPr id="3" name="Content Placeholder 2"/>
          <p:cNvSpPr>
            <a:spLocks noGrp="1"/>
          </p:cNvSpPr>
          <p:nvPr>
            <p:ph idx="1"/>
          </p:nvPr>
        </p:nvSpPr>
        <p:spPr>
          <a:xfrm>
            <a:off x="457200" y="1752600"/>
            <a:ext cx="8229600" cy="4373563"/>
          </a:xfrm>
        </p:spPr>
        <p:txBody>
          <a:bodyPr/>
          <a:lstStyle/>
          <a:p>
            <a:r>
              <a:rPr lang="en-US" dirty="0" smtClean="0"/>
              <a:t>Evaluation of faculty</a:t>
            </a:r>
          </a:p>
          <a:p>
            <a:r>
              <a:rPr lang="en-US" dirty="0" smtClean="0"/>
              <a:t>Evaluation of Chairs/Heads</a:t>
            </a:r>
          </a:p>
          <a:p>
            <a:r>
              <a:rPr lang="en-US" dirty="0" smtClean="0"/>
              <a:t>How decisions are passed along from Deans to faculty</a:t>
            </a:r>
          </a:p>
          <a:p>
            <a:r>
              <a:rPr lang="en-US" dirty="0" smtClean="0"/>
              <a:t>Open/Closed doors</a:t>
            </a:r>
          </a:p>
          <a:p>
            <a:r>
              <a:rPr lang="en-US" dirty="0" smtClean="0"/>
              <a:t>Part of the solution vs problem</a:t>
            </a:r>
          </a:p>
          <a:p>
            <a:pPr lvl="1"/>
            <a:r>
              <a:rPr lang="en-US" dirty="0" smtClean="0"/>
              <a:t>Not part of the discussion</a:t>
            </a:r>
          </a:p>
        </p:txBody>
      </p:sp>
    </p:spTree>
    <p:extLst>
      <p:ext uri="{BB962C8B-B14F-4D97-AF65-F5344CB8AC3E}">
        <p14:creationId xmlns="" xmlns:p14="http://schemas.microsoft.com/office/powerpoint/2010/main" val="39669292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mph" presetSubtype="0" nodeType="clickEffect">
                                  <p:stCondLst>
                                    <p:cond delay="0"/>
                                  </p:stCondLst>
                                  <p:childTnLst>
                                    <p:set>
                                      <p:cBhvr rctx="PPT">
                                        <p:cTn id="6" dur="indefinite"/>
                                        <p:tgtEl>
                                          <p:spTgt spid="3">
                                            <p:txEl>
                                              <p:pRg st="0" end="0"/>
                                            </p:txEl>
                                          </p:spTgt>
                                        </p:tgtEl>
                                        <p:attrNameLst>
                                          <p:attrName>style.opacity</p:attrName>
                                        </p:attrNameLst>
                                      </p:cBhvr>
                                      <p:to>
                                        <p:strVal val="0.5"/>
                                      </p:to>
                                    </p:set>
                                    <p:animEffect filter="image" prLst="opacity: 0.5">
                                      <p:cBhvr rctx="IE">
                                        <p:cTn id="7" dur="indefinite"/>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mph" presetSubtype="0" nodeType="clickEffect">
                                  <p:stCondLst>
                                    <p:cond delay="0"/>
                                  </p:stCondLst>
                                  <p:childTnLst>
                                    <p:set>
                                      <p:cBhvr rctx="PPT">
                                        <p:cTn id="11" dur="indefinite"/>
                                        <p:tgtEl>
                                          <p:spTgt spid="3">
                                            <p:txEl>
                                              <p:pRg st="1" end="1"/>
                                            </p:txEl>
                                          </p:spTgt>
                                        </p:tgtEl>
                                        <p:attrNameLst>
                                          <p:attrName>style.opacity</p:attrName>
                                        </p:attrNameLst>
                                      </p:cBhvr>
                                      <p:to>
                                        <p:strVal val="0.5"/>
                                      </p:to>
                                    </p:set>
                                    <p:animEffect filter="image" prLst="opacity: 0.5">
                                      <p:cBhvr rctx="IE">
                                        <p:cTn id="12" dur="indefinite"/>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mph" presetSubtype="0" nodeType="clickEffect">
                                  <p:stCondLst>
                                    <p:cond delay="0"/>
                                  </p:stCondLst>
                                  <p:childTnLst>
                                    <p:set>
                                      <p:cBhvr rctx="PPT">
                                        <p:cTn id="16" dur="indefinite"/>
                                        <p:tgtEl>
                                          <p:spTgt spid="3">
                                            <p:txEl>
                                              <p:pRg st="2" end="2"/>
                                            </p:txEl>
                                          </p:spTgt>
                                        </p:tgtEl>
                                        <p:attrNameLst>
                                          <p:attrName>style.opacity</p:attrName>
                                        </p:attrNameLst>
                                      </p:cBhvr>
                                      <p:to>
                                        <p:strVal val="0.5"/>
                                      </p:to>
                                    </p:set>
                                    <p:animEffect filter="image" prLst="opacity: 0.5">
                                      <p:cBhvr rctx="IE">
                                        <p:cTn id="17" dur="indefinite"/>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mph" presetSubtype="0" nodeType="clickEffect">
                                  <p:stCondLst>
                                    <p:cond delay="0"/>
                                  </p:stCondLst>
                                  <p:childTnLst>
                                    <p:set>
                                      <p:cBhvr rctx="PPT">
                                        <p:cTn id="21" dur="indefinite"/>
                                        <p:tgtEl>
                                          <p:spTgt spid="3">
                                            <p:txEl>
                                              <p:pRg st="3" end="3"/>
                                            </p:txEl>
                                          </p:spTgt>
                                        </p:tgtEl>
                                        <p:attrNameLst>
                                          <p:attrName>style.opacity</p:attrName>
                                        </p:attrNameLst>
                                      </p:cBhvr>
                                      <p:to>
                                        <p:strVal val="0.5"/>
                                      </p:to>
                                    </p:set>
                                    <p:animEffect filter="image" prLst="opacity: 0.5">
                                      <p:cBhvr rctx="IE">
                                        <p:cTn id="22" dur="indefinite"/>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Retention</a:t>
            </a:r>
            <a:endParaRPr lang="en-US" sz="7200" dirty="0"/>
          </a:p>
        </p:txBody>
      </p:sp>
      <p:sp>
        <p:nvSpPr>
          <p:cNvPr id="3" name="Content Placeholder 2"/>
          <p:cNvSpPr>
            <a:spLocks noGrp="1"/>
          </p:cNvSpPr>
          <p:nvPr>
            <p:ph idx="1"/>
          </p:nvPr>
        </p:nvSpPr>
        <p:spPr/>
        <p:txBody>
          <a:bodyPr/>
          <a:lstStyle/>
          <a:p>
            <a:r>
              <a:rPr lang="en-US" dirty="0" smtClean="0"/>
              <a:t>Faculty feel as though they </a:t>
            </a:r>
            <a:r>
              <a:rPr lang="en-US" i="1" dirty="0" smtClean="0"/>
              <a:t>know</a:t>
            </a:r>
            <a:r>
              <a:rPr lang="en-US" dirty="0" smtClean="0"/>
              <a:t> students yet the perception is  we added ‘adjunct’ help not more faculty.</a:t>
            </a:r>
          </a:p>
          <a:p>
            <a:r>
              <a:rPr lang="en-US" dirty="0" smtClean="0"/>
              <a:t>Students don’t know they don’t know how to study</a:t>
            </a:r>
          </a:p>
          <a:p>
            <a:r>
              <a:rPr lang="en-US" dirty="0" smtClean="0"/>
              <a:t>Exposure to professors in major area sooner in their career</a:t>
            </a:r>
          </a:p>
          <a:p>
            <a:r>
              <a:rPr lang="en-US" dirty="0" smtClean="0"/>
              <a:t>FYE/ Intro to discipline </a:t>
            </a:r>
            <a:endParaRPr lang="en-US" dirty="0"/>
          </a:p>
        </p:txBody>
      </p:sp>
    </p:spTree>
    <p:extLst>
      <p:ext uri="{BB962C8B-B14F-4D97-AF65-F5344CB8AC3E}">
        <p14:creationId xmlns="" xmlns:p14="http://schemas.microsoft.com/office/powerpoint/2010/main" val="241914204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295400"/>
          </a:xfrm>
        </p:spPr>
        <p:txBody>
          <a:bodyPr>
            <a:noAutofit/>
          </a:bodyPr>
          <a:lstStyle/>
          <a:p>
            <a:r>
              <a:rPr lang="en-US" sz="7200" dirty="0" smtClean="0"/>
              <a:t>Growth </a:t>
            </a:r>
            <a:br>
              <a:rPr lang="en-US" sz="7200" dirty="0" smtClean="0"/>
            </a:br>
            <a:r>
              <a:rPr lang="en-US" sz="6600" dirty="0" smtClean="0"/>
              <a:t>the Good News</a:t>
            </a:r>
            <a:endParaRPr lang="en-US" sz="6600" dirty="0"/>
          </a:p>
        </p:txBody>
      </p:sp>
      <p:sp>
        <p:nvSpPr>
          <p:cNvPr id="3" name="Content Placeholder 2"/>
          <p:cNvSpPr>
            <a:spLocks noGrp="1"/>
          </p:cNvSpPr>
          <p:nvPr>
            <p:ph idx="1"/>
          </p:nvPr>
        </p:nvSpPr>
        <p:spPr>
          <a:xfrm>
            <a:off x="457200" y="2971800"/>
            <a:ext cx="8229600" cy="3154363"/>
          </a:xfrm>
        </p:spPr>
        <p:txBody>
          <a:bodyPr>
            <a:normAutofit/>
          </a:bodyPr>
          <a:lstStyle/>
          <a:p>
            <a:r>
              <a:rPr lang="en-US" sz="4000" dirty="0" smtClean="0"/>
              <a:t>Clearly has allowed us to add significant number of faculty for the first time in almost 20 years.</a:t>
            </a:r>
          </a:p>
        </p:txBody>
      </p:sp>
    </p:spTree>
    <p:extLst>
      <p:ext uri="{BB962C8B-B14F-4D97-AF65-F5344CB8AC3E}">
        <p14:creationId xmlns="" xmlns:p14="http://schemas.microsoft.com/office/powerpoint/2010/main" val="254936175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219200"/>
          </a:xfrm>
        </p:spPr>
        <p:txBody>
          <a:bodyPr>
            <a:noAutofit/>
          </a:bodyPr>
          <a:lstStyle/>
          <a:p>
            <a:r>
              <a:rPr lang="en-US" sz="7200" dirty="0" smtClean="0"/>
              <a:t>Growth</a:t>
            </a:r>
            <a:br>
              <a:rPr lang="en-US" sz="7200" dirty="0" smtClean="0"/>
            </a:br>
            <a:r>
              <a:rPr lang="en-US" sz="6600" dirty="0" smtClean="0"/>
              <a:t>Overwhelming Concern</a:t>
            </a:r>
            <a:endParaRPr lang="en-US" sz="6600" dirty="0"/>
          </a:p>
        </p:txBody>
      </p:sp>
      <p:sp>
        <p:nvSpPr>
          <p:cNvPr id="3" name="Content Placeholder 2"/>
          <p:cNvSpPr>
            <a:spLocks noGrp="1"/>
          </p:cNvSpPr>
          <p:nvPr>
            <p:ph idx="1"/>
          </p:nvPr>
        </p:nvSpPr>
        <p:spPr>
          <a:xfrm>
            <a:off x="457200" y="2438400"/>
            <a:ext cx="8229600" cy="3687763"/>
          </a:xfrm>
        </p:spPr>
        <p:txBody>
          <a:bodyPr/>
          <a:lstStyle/>
          <a:p>
            <a:r>
              <a:rPr lang="en-US" dirty="0" smtClean="0"/>
              <a:t>For some of the faculty, growth and retention are at odds with each other.</a:t>
            </a:r>
          </a:p>
          <a:p>
            <a:pPr lvl="1"/>
            <a:r>
              <a:rPr lang="en-US" dirty="0" smtClean="0"/>
              <a:t>Eg. Larger classes</a:t>
            </a:r>
            <a:endParaRPr lang="en-US" dirty="0"/>
          </a:p>
          <a:p>
            <a:pPr lvl="1"/>
            <a:r>
              <a:rPr lang="en-US" dirty="0" smtClean="0"/>
              <a:t>Attendance</a:t>
            </a:r>
          </a:p>
          <a:p>
            <a:pPr lvl="1"/>
            <a:r>
              <a:rPr lang="en-US" dirty="0" smtClean="0"/>
              <a:t>Advising</a:t>
            </a:r>
          </a:p>
          <a:p>
            <a:pPr lvl="1"/>
            <a:r>
              <a:rPr lang="en-US" dirty="0" smtClean="0"/>
              <a:t>Honors students</a:t>
            </a:r>
          </a:p>
        </p:txBody>
      </p:sp>
    </p:spTree>
    <p:extLst>
      <p:ext uri="{BB962C8B-B14F-4D97-AF65-F5344CB8AC3E}">
        <p14:creationId xmlns="" xmlns:p14="http://schemas.microsoft.com/office/powerpoint/2010/main" val="107897409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Growth by Design</a:t>
            </a:r>
            <a:endParaRPr lang="en-US" sz="7200" dirty="0"/>
          </a:p>
        </p:txBody>
      </p:sp>
      <p:sp>
        <p:nvSpPr>
          <p:cNvPr id="3" name="Content Placeholder 2"/>
          <p:cNvSpPr>
            <a:spLocks noGrp="1"/>
          </p:cNvSpPr>
          <p:nvPr>
            <p:ph idx="1"/>
          </p:nvPr>
        </p:nvSpPr>
        <p:spPr/>
        <p:txBody>
          <a:bodyPr/>
          <a:lstStyle/>
          <a:p>
            <a:r>
              <a:rPr lang="en-US" dirty="0" smtClean="0"/>
              <a:t>Raise grade point average</a:t>
            </a:r>
          </a:p>
          <a:p>
            <a:r>
              <a:rPr lang="en-US" dirty="0" smtClean="0"/>
              <a:t>Respond to the needs of state</a:t>
            </a:r>
          </a:p>
          <a:p>
            <a:r>
              <a:rPr lang="en-US" dirty="0" smtClean="0"/>
              <a:t>Develop areas of potential impact</a:t>
            </a:r>
          </a:p>
          <a:p>
            <a:pPr lvl="1"/>
            <a:r>
              <a:rPr lang="en-US" dirty="0" smtClean="0"/>
              <a:t>Gerontology</a:t>
            </a:r>
          </a:p>
          <a:p>
            <a:pPr lvl="1"/>
            <a:r>
              <a:rPr lang="en-US" dirty="0" smtClean="0"/>
              <a:t>Sustainability</a:t>
            </a:r>
          </a:p>
          <a:p>
            <a:r>
              <a:rPr lang="en-US" dirty="0" smtClean="0"/>
              <a:t>Graduate vs Undergraduate</a:t>
            </a:r>
          </a:p>
          <a:p>
            <a:r>
              <a:rPr lang="en-US" dirty="0" smtClean="0"/>
              <a:t>If there is a ‘big picture’ faculty don’t see it</a:t>
            </a:r>
            <a:endParaRPr lang="en-US" dirty="0"/>
          </a:p>
        </p:txBody>
      </p:sp>
    </p:spTree>
    <p:extLst>
      <p:ext uri="{BB962C8B-B14F-4D97-AF65-F5344CB8AC3E}">
        <p14:creationId xmlns="" xmlns:p14="http://schemas.microsoft.com/office/powerpoint/2010/main" val="314219091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33400"/>
            <a:ext cx="8229600" cy="1143000"/>
          </a:xfrm>
        </p:spPr>
        <p:txBody>
          <a:bodyPr>
            <a:noAutofit/>
          </a:bodyPr>
          <a:lstStyle/>
          <a:p>
            <a:r>
              <a:rPr lang="en-US" sz="7200" dirty="0" smtClean="0"/>
              <a:t>Odds &amp; Ends</a:t>
            </a:r>
            <a:endParaRPr lang="en-US" sz="7200" dirty="0"/>
          </a:p>
        </p:txBody>
      </p:sp>
      <p:sp>
        <p:nvSpPr>
          <p:cNvPr id="3" name="Content Placeholder 2"/>
          <p:cNvSpPr>
            <a:spLocks noGrp="1"/>
          </p:cNvSpPr>
          <p:nvPr>
            <p:ph idx="1"/>
          </p:nvPr>
        </p:nvSpPr>
        <p:spPr/>
        <p:txBody>
          <a:bodyPr>
            <a:normAutofit lnSpcReduction="10000"/>
          </a:bodyPr>
          <a:lstStyle/>
          <a:p>
            <a:r>
              <a:rPr lang="en-US" dirty="0" smtClean="0"/>
              <a:t>Increase in paperwork</a:t>
            </a:r>
          </a:p>
          <a:p>
            <a:pPr lvl="1"/>
            <a:r>
              <a:rPr lang="en-US" dirty="0" smtClean="0"/>
              <a:t>Reports decentralized/resources centralized</a:t>
            </a:r>
          </a:p>
          <a:p>
            <a:r>
              <a:rPr lang="en-US" dirty="0" smtClean="0"/>
              <a:t>Feeling of doing more with less</a:t>
            </a:r>
          </a:p>
          <a:p>
            <a:r>
              <a:rPr lang="en-US" dirty="0" smtClean="0"/>
              <a:t>Clinical track or tenure track</a:t>
            </a:r>
          </a:p>
          <a:p>
            <a:r>
              <a:rPr lang="en-US" dirty="0" smtClean="0"/>
              <a:t>Faculty vs. Administrative growth</a:t>
            </a:r>
          </a:p>
          <a:p>
            <a:r>
              <a:rPr lang="en-US" dirty="0" smtClean="0"/>
              <a:t>On-line programs</a:t>
            </a:r>
          </a:p>
          <a:p>
            <a:r>
              <a:rPr lang="en-US" dirty="0" smtClean="0"/>
              <a:t>Fear of losing a line if tenure not awarded</a:t>
            </a:r>
          </a:p>
          <a:p>
            <a:r>
              <a:rPr lang="en-US" dirty="0" smtClean="0"/>
              <a:t>Accrediting agencies </a:t>
            </a:r>
            <a:endParaRPr lang="en-US" dirty="0"/>
          </a:p>
        </p:txBody>
      </p:sp>
    </p:spTree>
    <p:extLst>
      <p:ext uri="{BB962C8B-B14F-4D97-AF65-F5344CB8AC3E}">
        <p14:creationId xmlns="" xmlns:p14="http://schemas.microsoft.com/office/powerpoint/2010/main" val="39033171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4" presetClass="entr" presetSubtype="1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4" presetClass="entr" presetSubtype="10"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4" presetClass="entr" presetSubtype="10"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5" dur="500"/>
                                        <p:tgtEl>
                                          <p:spTgt spid="3">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4" presetClass="entr" presetSubtype="10" fill="hold" grpId="0" nodeType="click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randombar(horizontal)">
                                      <p:cBhvr>
                                        <p:cTn id="30" dur="500"/>
                                        <p:tgtEl>
                                          <p:spTgt spid="3">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4" presetClass="entr" presetSubtype="10"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randombar(horizontal)">
                                      <p:cBhvr>
                                        <p:cTn id="35" dur="500"/>
                                        <p:tgtEl>
                                          <p:spTgt spid="3">
                                            <p:txEl>
                                              <p:pRg st="6" end="6"/>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4" presetClass="entr" presetSubtype="10" fill="hold" grpId="0" nodeType="clickEffect">
                                  <p:stCondLst>
                                    <p:cond delay="0"/>
                                  </p:stCondLst>
                                  <p:childTnLst>
                                    <p:set>
                                      <p:cBhvr>
                                        <p:cTn id="39" dur="1" fill="hold">
                                          <p:stCondLst>
                                            <p:cond delay="0"/>
                                          </p:stCondLst>
                                        </p:cTn>
                                        <p:tgtEl>
                                          <p:spTgt spid="3">
                                            <p:txEl>
                                              <p:pRg st="7" end="7"/>
                                            </p:txEl>
                                          </p:spTgt>
                                        </p:tgtEl>
                                        <p:attrNameLst>
                                          <p:attrName>style.visibility</p:attrName>
                                        </p:attrNameLst>
                                      </p:cBhvr>
                                      <p:to>
                                        <p:strVal val="visible"/>
                                      </p:to>
                                    </p:set>
                                    <p:animEffect transition="in" filter="randombar(horizontal)">
                                      <p:cBhvr>
                                        <p:cTn id="40"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6600" dirty="0" smtClean="0"/>
              <a:t>Generating Alternatives</a:t>
            </a:r>
            <a:endParaRPr lang="en-US" sz="6600" dirty="0"/>
          </a:p>
        </p:txBody>
      </p:sp>
      <p:sp>
        <p:nvSpPr>
          <p:cNvPr id="3" name="Content Placeholder 2"/>
          <p:cNvSpPr>
            <a:spLocks noGrp="1"/>
          </p:cNvSpPr>
          <p:nvPr>
            <p:ph idx="1"/>
          </p:nvPr>
        </p:nvSpPr>
        <p:spPr/>
        <p:txBody>
          <a:bodyPr>
            <a:normAutofit lnSpcReduction="10000"/>
          </a:bodyPr>
          <a:lstStyle/>
          <a:p>
            <a:r>
              <a:rPr lang="en-US" dirty="0" smtClean="0"/>
              <a:t>Higher Tuition</a:t>
            </a:r>
          </a:p>
          <a:p>
            <a:r>
              <a:rPr lang="en-US" dirty="0" smtClean="0"/>
              <a:t>Attendance policy</a:t>
            </a:r>
          </a:p>
          <a:p>
            <a:r>
              <a:rPr lang="en-US" dirty="0" smtClean="0"/>
              <a:t>Better prepared TA/GAs</a:t>
            </a:r>
          </a:p>
          <a:p>
            <a:r>
              <a:rPr lang="en-US" dirty="0" smtClean="0"/>
              <a:t>Teach a large class help with GA</a:t>
            </a:r>
          </a:p>
          <a:p>
            <a:r>
              <a:rPr lang="en-US" dirty="0" smtClean="0"/>
              <a:t>Post tenure review</a:t>
            </a:r>
          </a:p>
          <a:p>
            <a:r>
              <a:rPr lang="en-US" dirty="0" smtClean="0"/>
              <a:t>Merit Raise to high performers</a:t>
            </a:r>
          </a:p>
          <a:p>
            <a:r>
              <a:rPr lang="en-US" dirty="0" smtClean="0"/>
              <a:t>Incentive grants</a:t>
            </a:r>
          </a:p>
          <a:p>
            <a:r>
              <a:rPr lang="en-US" dirty="0" smtClean="0"/>
              <a:t>Joint ventures with different depart/college</a:t>
            </a:r>
            <a:endParaRPr lang="en-US" dirty="0"/>
          </a:p>
        </p:txBody>
      </p:sp>
    </p:spTree>
    <p:extLst>
      <p:ext uri="{BB962C8B-B14F-4D97-AF65-F5344CB8AC3E}">
        <p14:creationId xmlns="" xmlns:p14="http://schemas.microsoft.com/office/powerpoint/2010/main" val="19454099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229600" cy="2057400"/>
          </a:xfrm>
        </p:spPr>
        <p:txBody>
          <a:bodyPr>
            <a:noAutofit/>
          </a:bodyPr>
          <a:lstStyle/>
          <a:p>
            <a:r>
              <a:rPr lang="en-US" sz="7200" dirty="0" smtClean="0"/>
              <a:t>By Way of Introductions</a:t>
            </a:r>
            <a:endParaRPr lang="en-US" sz="7200" dirty="0"/>
          </a:p>
        </p:txBody>
      </p:sp>
      <p:sp>
        <p:nvSpPr>
          <p:cNvPr id="3" name="Content Placeholder 2"/>
          <p:cNvSpPr>
            <a:spLocks noGrp="1"/>
          </p:cNvSpPr>
          <p:nvPr>
            <p:ph idx="1"/>
          </p:nvPr>
        </p:nvSpPr>
        <p:spPr>
          <a:xfrm>
            <a:off x="228600" y="2743200"/>
            <a:ext cx="8001000" cy="2895601"/>
          </a:xfrm>
        </p:spPr>
        <p:txBody>
          <a:bodyPr>
            <a:normAutofit/>
          </a:bodyPr>
          <a:lstStyle/>
          <a:p>
            <a:r>
              <a:rPr lang="en-US" sz="4400" dirty="0" smtClean="0"/>
              <a:t>Exercise Science/Director of HPL</a:t>
            </a:r>
          </a:p>
          <a:p>
            <a:endParaRPr lang="en-US" sz="4400" dirty="0"/>
          </a:p>
          <a:p>
            <a:r>
              <a:rPr lang="en-US" sz="4400" dirty="0" smtClean="0"/>
              <a:t>Little known fact…</a:t>
            </a:r>
            <a:endParaRPr lang="en-US" sz="4400" dirty="0"/>
          </a:p>
        </p:txBody>
      </p:sp>
    </p:spTree>
    <p:extLst>
      <p:ext uri="{BB962C8B-B14F-4D97-AF65-F5344CB8AC3E}">
        <p14:creationId xmlns="" xmlns:p14="http://schemas.microsoft.com/office/powerpoint/2010/main" val="27929338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524000"/>
          </a:xfrm>
        </p:spPr>
        <p:txBody>
          <a:bodyPr>
            <a:noAutofit/>
          </a:bodyPr>
          <a:lstStyle/>
          <a:p>
            <a:r>
              <a:rPr lang="en-US" sz="7200" dirty="0" smtClean="0"/>
              <a:t>Chair of Faculty Senate</a:t>
            </a:r>
            <a:endParaRPr lang="en-US" sz="7200" dirty="0"/>
          </a:p>
        </p:txBody>
      </p:sp>
      <p:sp>
        <p:nvSpPr>
          <p:cNvPr id="3" name="Content Placeholder 2"/>
          <p:cNvSpPr>
            <a:spLocks noGrp="1"/>
          </p:cNvSpPr>
          <p:nvPr>
            <p:ph idx="1"/>
          </p:nvPr>
        </p:nvSpPr>
        <p:spPr>
          <a:xfrm>
            <a:off x="457200" y="2590800"/>
            <a:ext cx="8382000" cy="3535363"/>
          </a:xfrm>
        </p:spPr>
        <p:txBody>
          <a:bodyPr>
            <a:normAutofit/>
          </a:bodyPr>
          <a:lstStyle/>
          <a:p>
            <a:r>
              <a:rPr lang="en-US" sz="4400" dirty="0" smtClean="0"/>
              <a:t>Tendency to react</a:t>
            </a:r>
          </a:p>
          <a:p>
            <a:r>
              <a:rPr lang="en-US" sz="4400" dirty="0" smtClean="0"/>
              <a:t>Established Initiatives</a:t>
            </a:r>
          </a:p>
          <a:p>
            <a:pPr lvl="1"/>
            <a:r>
              <a:rPr lang="en-US" sz="4400" dirty="0" smtClean="0"/>
              <a:t>Faculty Involvement</a:t>
            </a:r>
          </a:p>
          <a:p>
            <a:pPr marL="457200" lvl="1" indent="0">
              <a:buNone/>
            </a:pPr>
            <a:endParaRPr lang="en-US" sz="4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Initiatives</a:t>
            </a:r>
            <a:endParaRPr lang="en-US" sz="7200" dirty="0"/>
          </a:p>
        </p:txBody>
      </p:sp>
      <p:sp>
        <p:nvSpPr>
          <p:cNvPr id="3" name="Content Placeholder 2"/>
          <p:cNvSpPr>
            <a:spLocks noGrp="1"/>
          </p:cNvSpPr>
          <p:nvPr>
            <p:ph idx="1"/>
          </p:nvPr>
        </p:nvSpPr>
        <p:spPr/>
        <p:txBody>
          <a:bodyPr/>
          <a:lstStyle/>
          <a:p>
            <a:pPr marL="0" indent="0">
              <a:buNone/>
            </a:pPr>
            <a:endParaRPr lang="en-US" dirty="0" smtClean="0"/>
          </a:p>
          <a:p>
            <a:pPr lvl="1"/>
            <a:r>
              <a:rPr lang="en-US" sz="4000" dirty="0" smtClean="0"/>
              <a:t>Representing the </a:t>
            </a:r>
          </a:p>
          <a:p>
            <a:pPr marL="457200" lvl="1" indent="0">
              <a:buNone/>
            </a:pPr>
            <a:r>
              <a:rPr lang="en-US" sz="4000" dirty="0" smtClean="0"/>
              <a:t>		“voice of the faculty”</a:t>
            </a:r>
          </a:p>
          <a:p>
            <a:pPr lvl="1"/>
            <a:r>
              <a:rPr lang="en-US" sz="4000" dirty="0" smtClean="0"/>
              <a:t>Academic Integrity</a:t>
            </a:r>
          </a:p>
          <a:p>
            <a:pPr lvl="1"/>
            <a:r>
              <a:rPr lang="en-US" sz="4000" dirty="0" smtClean="0"/>
              <a:t>Course Evaluations</a:t>
            </a:r>
            <a:endParaRPr lang="en-US" sz="4000" dirty="0"/>
          </a:p>
        </p:txBody>
      </p:sp>
    </p:spTree>
    <p:extLst>
      <p:ext uri="{BB962C8B-B14F-4D97-AF65-F5344CB8AC3E}">
        <p14:creationId xmlns="" xmlns:p14="http://schemas.microsoft.com/office/powerpoint/2010/main" val="4132772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524000"/>
          </a:xfrm>
        </p:spPr>
        <p:txBody>
          <a:bodyPr>
            <a:normAutofit fontScale="90000"/>
          </a:bodyPr>
          <a:lstStyle/>
          <a:p>
            <a:r>
              <a:rPr lang="en-US" sz="8000" dirty="0" smtClean="0"/>
              <a:t>Researcher</a:t>
            </a:r>
            <a:br>
              <a:rPr lang="en-US" sz="8000" dirty="0" smtClean="0"/>
            </a:br>
            <a:r>
              <a:rPr lang="en-US" sz="6700" dirty="0" smtClean="0"/>
              <a:t>Checking It Out</a:t>
            </a:r>
            <a:endParaRPr lang="en-US" sz="6700" dirty="0"/>
          </a:p>
        </p:txBody>
      </p:sp>
      <p:sp>
        <p:nvSpPr>
          <p:cNvPr id="3" name="Content Placeholder 2"/>
          <p:cNvSpPr>
            <a:spLocks noGrp="1"/>
          </p:cNvSpPr>
          <p:nvPr>
            <p:ph idx="1"/>
          </p:nvPr>
        </p:nvSpPr>
        <p:spPr>
          <a:xfrm>
            <a:off x="228600" y="2209800"/>
            <a:ext cx="8534400" cy="3916363"/>
          </a:xfrm>
        </p:spPr>
        <p:txBody>
          <a:bodyPr>
            <a:normAutofit fontScale="85000" lnSpcReduction="20000"/>
          </a:bodyPr>
          <a:lstStyle/>
          <a:p>
            <a:r>
              <a:rPr lang="en-US" sz="4000" dirty="0" smtClean="0"/>
              <a:t>No position on a college campus that has changed more dramatically than that of </a:t>
            </a:r>
            <a:r>
              <a:rPr lang="en-US" sz="4000" i="1" dirty="0" smtClean="0"/>
              <a:t>Dean</a:t>
            </a:r>
          </a:p>
          <a:p>
            <a:pPr marL="457200" lvl="1" indent="0">
              <a:buNone/>
            </a:pPr>
            <a:r>
              <a:rPr lang="en-US" sz="4000" dirty="0" smtClean="0"/>
              <a:t>In last 10 years moved from directly overseeing student activity- curriculum- personnel</a:t>
            </a:r>
          </a:p>
          <a:p>
            <a:pPr marL="0" indent="0">
              <a:buNone/>
            </a:pPr>
            <a:r>
              <a:rPr lang="en-US" sz="4000" dirty="0"/>
              <a:t> </a:t>
            </a:r>
            <a:r>
              <a:rPr lang="en-US" sz="4000" dirty="0" smtClean="0"/>
              <a:t>    Serious involvement in fund-raising</a:t>
            </a:r>
          </a:p>
          <a:p>
            <a:pPr marL="1371600" lvl="3" indent="0">
              <a:buNone/>
            </a:pPr>
            <a:r>
              <a:rPr lang="en-US" sz="4000" dirty="0" smtClean="0"/>
              <a:t>1980 average tenure 12-15 years</a:t>
            </a:r>
          </a:p>
          <a:p>
            <a:pPr marL="1371600" lvl="3" indent="0">
              <a:buNone/>
            </a:pPr>
            <a:r>
              <a:rPr lang="en-US" sz="4000" dirty="0" smtClean="0"/>
              <a:t>2009 average tenure 5 years</a:t>
            </a: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additive="base">
                                        <p:cTn id="1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r>
              <a:rPr lang="en-US" sz="7200" dirty="0" smtClean="0"/>
              <a:t>Role of Faculty</a:t>
            </a:r>
            <a:endParaRPr lang="en-US" sz="7200" dirty="0"/>
          </a:p>
        </p:txBody>
      </p:sp>
      <p:sp>
        <p:nvSpPr>
          <p:cNvPr id="6" name="Content Placeholder 5"/>
          <p:cNvSpPr>
            <a:spLocks noGrp="1"/>
          </p:cNvSpPr>
          <p:nvPr>
            <p:ph idx="1"/>
          </p:nvPr>
        </p:nvSpPr>
        <p:spPr>
          <a:xfrm>
            <a:off x="457200" y="1600200"/>
            <a:ext cx="8305800" cy="5181600"/>
          </a:xfrm>
        </p:spPr>
        <p:txBody>
          <a:bodyPr>
            <a:noAutofit/>
          </a:bodyPr>
          <a:lstStyle/>
          <a:p>
            <a:r>
              <a:rPr lang="en-US" sz="3600" dirty="0" smtClean="0"/>
              <a:t>Conversely the role of faculty stayed static</a:t>
            </a:r>
          </a:p>
          <a:p>
            <a:pPr lvl="1"/>
            <a:r>
              <a:rPr lang="en-US" sz="3600" dirty="0" smtClean="0"/>
              <a:t>Teaching</a:t>
            </a:r>
          </a:p>
          <a:p>
            <a:pPr lvl="1"/>
            <a:r>
              <a:rPr lang="en-US" sz="3600" dirty="0" smtClean="0"/>
              <a:t>Research</a:t>
            </a:r>
          </a:p>
          <a:p>
            <a:pPr lvl="1"/>
            <a:r>
              <a:rPr lang="en-US" sz="3600" dirty="0" smtClean="0"/>
              <a:t>Service</a:t>
            </a:r>
          </a:p>
          <a:p>
            <a:r>
              <a:rPr lang="en-US" sz="3600" dirty="0" smtClean="0"/>
              <a:t>Perhaps more emphasis on research/funding in some disciplines</a:t>
            </a:r>
            <a:endParaRPr lang="en-US" sz="36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305800" cy="2514600"/>
          </a:xfrm>
        </p:spPr>
        <p:txBody>
          <a:bodyPr>
            <a:noAutofit/>
          </a:bodyPr>
          <a:lstStyle/>
          <a:p>
            <a:r>
              <a:rPr lang="en-US" sz="7200" dirty="0" smtClean="0"/>
              <a:t>Hosted Faculty Forums</a:t>
            </a:r>
            <a:endParaRPr lang="en-US" sz="7200" dirty="0"/>
          </a:p>
        </p:txBody>
      </p:sp>
      <p:sp>
        <p:nvSpPr>
          <p:cNvPr id="3" name="Content Placeholder 2"/>
          <p:cNvSpPr>
            <a:spLocks noGrp="1"/>
          </p:cNvSpPr>
          <p:nvPr>
            <p:ph idx="1"/>
          </p:nvPr>
        </p:nvSpPr>
        <p:spPr>
          <a:xfrm>
            <a:off x="457200" y="2286000"/>
            <a:ext cx="8229600" cy="3840163"/>
          </a:xfrm>
        </p:spPr>
        <p:txBody>
          <a:bodyPr>
            <a:normAutofit/>
          </a:bodyPr>
          <a:lstStyle/>
          <a:p>
            <a:r>
              <a:rPr lang="en-US" sz="4400" dirty="0" smtClean="0"/>
              <a:t>November 11</a:t>
            </a:r>
            <a:r>
              <a:rPr lang="en-US" sz="4400" baseline="30000" dirty="0" smtClean="0"/>
              <a:t>th</a:t>
            </a:r>
            <a:r>
              <a:rPr lang="en-US" sz="4400" dirty="0" smtClean="0"/>
              <a:t> &amp; 17</a:t>
            </a:r>
            <a:r>
              <a:rPr lang="en-US" sz="4400" baseline="30000" dirty="0" smtClean="0"/>
              <a:t>th</a:t>
            </a:r>
            <a:endParaRPr lang="en-US" sz="4400" dirty="0" smtClean="0"/>
          </a:p>
          <a:p>
            <a:r>
              <a:rPr lang="en-US" sz="4400" dirty="0" smtClean="0"/>
              <a:t>Total of 175 faculty</a:t>
            </a:r>
          </a:p>
          <a:p>
            <a:r>
              <a:rPr lang="en-US" sz="4400" dirty="0" smtClean="0"/>
              <a:t>75-100 E-mails</a:t>
            </a:r>
            <a:endParaRPr lang="en-US" sz="4400" dirty="0"/>
          </a:p>
        </p:txBody>
      </p:sp>
    </p:spTree>
    <p:extLst>
      <p:ext uri="{BB962C8B-B14F-4D97-AF65-F5344CB8AC3E}">
        <p14:creationId xmlns="" xmlns:p14="http://schemas.microsoft.com/office/powerpoint/2010/main" val="6277808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8229600" cy="1143000"/>
          </a:xfrm>
        </p:spPr>
        <p:txBody>
          <a:bodyPr>
            <a:noAutofit/>
          </a:bodyPr>
          <a:lstStyle/>
          <a:p>
            <a:r>
              <a:rPr lang="en-US" sz="7200" dirty="0" smtClean="0"/>
              <a:t>Categories</a:t>
            </a:r>
            <a:r>
              <a:rPr lang="en-US" sz="7200" smtClean="0"/>
              <a:t>/ Concerns</a:t>
            </a:r>
            <a:endParaRPr lang="en-US" sz="7200" dirty="0"/>
          </a:p>
        </p:txBody>
      </p:sp>
      <p:sp>
        <p:nvSpPr>
          <p:cNvPr id="3" name="Content Placeholder 2"/>
          <p:cNvSpPr>
            <a:spLocks noGrp="1"/>
          </p:cNvSpPr>
          <p:nvPr>
            <p:ph idx="1"/>
          </p:nvPr>
        </p:nvSpPr>
        <p:spPr>
          <a:xfrm>
            <a:off x="457200" y="2209800"/>
            <a:ext cx="8610600" cy="3886200"/>
          </a:xfrm>
        </p:spPr>
        <p:txBody>
          <a:bodyPr>
            <a:noAutofit/>
          </a:bodyPr>
          <a:lstStyle/>
          <a:p>
            <a:pPr>
              <a:buNone/>
            </a:pPr>
            <a:r>
              <a:rPr lang="en-US" sz="4000" dirty="0" smtClean="0"/>
              <a:t>Money</a:t>
            </a:r>
            <a:endParaRPr lang="en-US" sz="4000" dirty="0"/>
          </a:p>
          <a:p>
            <a:pPr>
              <a:buNone/>
            </a:pPr>
            <a:r>
              <a:rPr lang="en-US" sz="4000" dirty="0" smtClean="0"/>
              <a:t>	</a:t>
            </a:r>
            <a:r>
              <a:rPr lang="en-US" sz="4000" dirty="0"/>
              <a:t>	</a:t>
            </a:r>
            <a:r>
              <a:rPr lang="en-US" sz="4000" dirty="0" smtClean="0"/>
              <a:t>Space</a:t>
            </a:r>
          </a:p>
          <a:p>
            <a:pPr lvl="1">
              <a:buNone/>
            </a:pPr>
            <a:r>
              <a:rPr lang="en-US" sz="4000" dirty="0" smtClean="0"/>
              <a:t>			Communications</a:t>
            </a:r>
          </a:p>
          <a:p>
            <a:pPr lvl="1">
              <a:buNone/>
            </a:pPr>
            <a:r>
              <a:rPr lang="en-US" sz="4000" dirty="0" smtClean="0"/>
              <a:t>				 		Retention</a:t>
            </a:r>
            <a:endParaRPr lang="en-US" sz="4000" dirty="0"/>
          </a:p>
          <a:p>
            <a:pPr lvl="1">
              <a:buNone/>
            </a:pPr>
            <a:r>
              <a:rPr lang="en-US" sz="4000" dirty="0" smtClean="0"/>
              <a:t>						</a:t>
            </a:r>
            <a:r>
              <a:rPr lang="en-US" sz="4000" smtClean="0"/>
              <a:t>		Growth</a:t>
            </a:r>
            <a:r>
              <a:rPr lang="en-US" sz="4000" dirty="0" smtClean="0"/>
              <a:t>			</a:t>
            </a: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74638"/>
            <a:ext cx="8305800" cy="2011362"/>
          </a:xfrm>
        </p:spPr>
        <p:txBody>
          <a:bodyPr anchor="t">
            <a:normAutofit fontScale="90000"/>
          </a:bodyPr>
          <a:lstStyle/>
          <a:p>
            <a:r>
              <a:rPr lang="en-US" sz="8000" dirty="0" smtClean="0"/>
              <a:t>Money/Resources</a:t>
            </a:r>
            <a:r>
              <a:rPr lang="en-US" sz="7200" dirty="0" smtClean="0"/>
              <a:t/>
            </a:r>
            <a:br>
              <a:rPr lang="en-US" sz="7200" dirty="0" smtClean="0"/>
            </a:br>
            <a:endParaRPr lang="en-US" sz="7200" dirty="0"/>
          </a:p>
        </p:txBody>
      </p:sp>
      <p:sp>
        <p:nvSpPr>
          <p:cNvPr id="5" name="Rectangle 4"/>
          <p:cNvSpPr/>
          <p:nvPr/>
        </p:nvSpPr>
        <p:spPr>
          <a:xfrm>
            <a:off x="2286000" y="2895600"/>
            <a:ext cx="4572000" cy="2308324"/>
          </a:xfrm>
          <a:prstGeom prst="rect">
            <a:avLst/>
          </a:prstGeom>
        </p:spPr>
        <p:txBody>
          <a:bodyPr>
            <a:spAutoFit/>
          </a:bodyPr>
          <a:lstStyle/>
          <a:p>
            <a:pPr algn="ctr"/>
            <a:r>
              <a:rPr lang="en-US" sz="7200" dirty="0" smtClean="0">
                <a:gradFill>
                  <a:gsLst>
                    <a:gs pos="0">
                      <a:srgbClr val="FFFFB9"/>
                    </a:gs>
                    <a:gs pos="36000">
                      <a:srgbClr val="FFFF99"/>
                    </a:gs>
                    <a:gs pos="86000">
                      <a:srgbClr val="F6AE1E"/>
                    </a:gs>
                  </a:gsLst>
                  <a:lin ang="5400000" scaled="0"/>
                </a:gradFill>
                <a:effectLst>
                  <a:outerShdw blurRad="50800" dist="38100" dir="2700000" algn="ctr" rotWithShape="0">
                    <a:srgbClr val="000000">
                      <a:alpha val="40000"/>
                    </a:srgbClr>
                  </a:outerShdw>
                </a:effectLst>
                <a:latin typeface="+mj-lt"/>
              </a:rPr>
              <a:t>And More </a:t>
            </a:r>
            <a:br>
              <a:rPr lang="en-US" sz="7200" dirty="0" smtClean="0">
                <a:gradFill>
                  <a:gsLst>
                    <a:gs pos="0">
                      <a:srgbClr val="FFFFB9"/>
                    </a:gs>
                    <a:gs pos="36000">
                      <a:srgbClr val="FFFF99"/>
                    </a:gs>
                    <a:gs pos="86000">
                      <a:srgbClr val="F6AE1E"/>
                    </a:gs>
                  </a:gsLst>
                  <a:lin ang="5400000" scaled="0"/>
                </a:gradFill>
                <a:effectLst>
                  <a:outerShdw blurRad="50800" dist="38100" dir="2700000" algn="ctr" rotWithShape="0">
                    <a:srgbClr val="000000">
                      <a:alpha val="40000"/>
                    </a:srgbClr>
                  </a:outerShdw>
                </a:effectLst>
                <a:latin typeface="+mj-lt"/>
              </a:rPr>
            </a:br>
            <a:r>
              <a:rPr lang="en-US" sz="7200" dirty="0" smtClean="0">
                <a:gradFill>
                  <a:gsLst>
                    <a:gs pos="0">
                      <a:srgbClr val="FFFFB9"/>
                    </a:gs>
                    <a:gs pos="36000">
                      <a:srgbClr val="FFFF99"/>
                    </a:gs>
                    <a:gs pos="86000">
                      <a:srgbClr val="F6AE1E"/>
                    </a:gs>
                  </a:gsLst>
                  <a:lin ang="5400000" scaled="0"/>
                </a:gradFill>
                <a:effectLst>
                  <a:outerShdw blurRad="50800" dist="38100" dir="2700000" algn="ctr" rotWithShape="0">
                    <a:srgbClr val="000000">
                      <a:alpha val="40000"/>
                    </a:srgbClr>
                  </a:outerShdw>
                </a:effectLst>
                <a:latin typeface="+mj-lt"/>
              </a:rPr>
              <a:t>Money</a:t>
            </a:r>
            <a:endParaRPr lang="en-US" sz="7200" dirty="0">
              <a:gradFill>
                <a:gsLst>
                  <a:gs pos="0">
                    <a:srgbClr val="FFFFB9"/>
                  </a:gs>
                  <a:gs pos="36000">
                    <a:srgbClr val="FFFF99"/>
                  </a:gs>
                  <a:gs pos="86000">
                    <a:srgbClr val="F6AE1E"/>
                  </a:gs>
                </a:gsLst>
                <a:lin ang="5400000" scaled="0"/>
              </a:gradFill>
              <a:effectLst>
                <a:outerShdw blurRad="50800" dist="38100" dir="2700000" algn="ctr" rotWithShape="0">
                  <a:srgbClr val="000000">
                    <a:alpha val="40000"/>
                  </a:srgbClr>
                </a:outerShdw>
              </a:effectLst>
              <a:latin typeface="+mj-lt"/>
            </a:endParaRPr>
          </a:p>
        </p:txBody>
      </p:sp>
    </p:spTree>
    <p:extLst>
      <p:ext uri="{BB962C8B-B14F-4D97-AF65-F5344CB8AC3E}">
        <p14:creationId xmlns="" xmlns:p14="http://schemas.microsoft.com/office/powerpoint/2010/main" val="18339543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75B67B29-4F13-42C7-AD30-238E3CAEF2D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2944</TotalTime>
  <Words>458</Words>
  <Application>Microsoft Office PowerPoint</Application>
  <PresentationFormat>On-screen Show (4:3)</PresentationFormat>
  <Paragraphs>107</Paragraphs>
  <Slides>18</Slides>
  <Notes>2</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Ro  Di Brezzo</vt:lpstr>
      <vt:lpstr>By Way of Introductions</vt:lpstr>
      <vt:lpstr>Chair of Faculty Senate</vt:lpstr>
      <vt:lpstr>Initiatives</vt:lpstr>
      <vt:lpstr>Researcher Checking It Out</vt:lpstr>
      <vt:lpstr>Role of Faculty</vt:lpstr>
      <vt:lpstr>Hosted Faculty Forums</vt:lpstr>
      <vt:lpstr>Categories/ Concerns</vt:lpstr>
      <vt:lpstr>Money/Resources </vt:lpstr>
      <vt:lpstr>Money</vt:lpstr>
      <vt:lpstr>Space</vt:lpstr>
      <vt:lpstr>Communications</vt:lpstr>
      <vt:lpstr>Retention</vt:lpstr>
      <vt:lpstr>Growth  the Good News</vt:lpstr>
      <vt:lpstr>Growth Overwhelming Concern</vt:lpstr>
      <vt:lpstr>Growth by Design</vt:lpstr>
      <vt:lpstr>Odds &amp; Ends</vt:lpstr>
      <vt:lpstr>Generating Alternatives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 DiBrezzo</dc:title>
  <dc:creator>Ro</dc:creator>
  <cp:lastModifiedBy>Sharon Gaber</cp:lastModifiedBy>
  <cp:revision>304</cp:revision>
  <dcterms:modified xsi:type="dcterms:W3CDTF">2011-01-07T22:57:00Z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TC102867699990</vt:lpwstr>
  </property>
</Properties>
</file>